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21945600"/>
  <p:notesSz cx="6858000" cy="9144000"/>
  <p:defaultTextStyle>
    <a:defPPr>
      <a:defRPr lang="en-US"/>
    </a:defPPr>
    <a:lvl1pPr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1513554" indent="-1128226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3028740" indent="-2259717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4543926" indent="-3391209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6064010" indent="-4522700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35115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82138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9161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761842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9"/>
    <p:restoredTop sz="95376"/>
  </p:normalViewPr>
  <p:slideViewPr>
    <p:cSldViewPr snapToObjects="1">
      <p:cViewPr>
        <p:scale>
          <a:sx n="22" d="100"/>
          <a:sy n="22" d="100"/>
        </p:scale>
        <p:origin x="1576" y="992"/>
      </p:cViewPr>
      <p:guideLst>
        <p:guide orient="horz" pos="6912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1314EA9-C8CF-4E55-8DBF-5486340E747F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BD065AA-F636-430C-85BD-240106ED4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897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70230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40460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410691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80921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35115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6pPr>
    <a:lvl7pPr marL="282138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7pPr>
    <a:lvl8pPr marL="329161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8pPr>
    <a:lvl9pPr marL="3761842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85800"/>
            <a:ext cx="6858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48697A-DAE3-4F2E-A4DA-9A636100663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817366"/>
            <a:ext cx="37307520" cy="4704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2435840"/>
            <a:ext cx="3072384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4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9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7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4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9CBAE-FC64-4EFF-90FD-B69259063D9D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3014-1A90-49E7-9F03-915C9CD69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25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D4376-459D-4065-BB54-43EB2670C21A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FE35A-8664-44CF-BF98-4F881DFED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78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9" y="2458723"/>
            <a:ext cx="47404017" cy="52430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9" y="2458723"/>
            <a:ext cx="141480543" cy="52430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8BFE-BA3B-459A-A661-1CC3BB576C44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4B7F-27B8-44B1-B4DE-A5FC44B1A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B9CF8-EF69-41CE-963A-BA5C25FDC63C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BB2C-C2F2-475E-9236-C4C5C8771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86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14102081"/>
            <a:ext cx="37307520" cy="4358640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9301487"/>
            <a:ext cx="37307520" cy="4800599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422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948448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267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896899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7112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4534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E8B6-BB81-4DAD-974E-73E05E9DE8F3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1E93-EA9B-40DB-9678-E6AFF779B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59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5" y="14335768"/>
            <a:ext cx="94442281" cy="40553641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5" y="14335768"/>
            <a:ext cx="94442281" cy="40553641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2DE39-29E4-48D8-AE28-A867120F4696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4B5-7DC3-4C99-BD9B-BA526C2FE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10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320" y="409896"/>
            <a:ext cx="28128685" cy="2169159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98092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958084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0CF5DD-FA94-A748-91FD-5520EED9C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41809" y="661153"/>
            <a:ext cx="7339797" cy="16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3A07-A7CE-40D3-A410-EDF9A4B1C01F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C319-7D79-44E8-8922-263723B62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9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3833-CE8C-4F8B-95CB-3A9B6255852C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19E6-A96F-404B-A526-EF4A8ECEB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2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9" y="873760"/>
            <a:ext cx="14439903" cy="371856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4" y="873766"/>
            <a:ext cx="24536400" cy="18729961"/>
          </a:xfrm>
        </p:spPr>
        <p:txBody>
          <a:bodyPr/>
          <a:lstStyle>
            <a:lvl1pPr>
              <a:defRPr sz="10200"/>
            </a:lvl1pPr>
            <a:lvl2pPr>
              <a:defRPr sz="90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9" y="4592326"/>
            <a:ext cx="14439903" cy="15011401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21F4-F525-4A00-B403-8BBE24F546DB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ABBB-E03B-4760-8313-C632A5074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15361927"/>
            <a:ext cx="26334720" cy="1813561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1960880"/>
            <a:ext cx="26334720" cy="13167360"/>
          </a:xfrm>
        </p:spPr>
        <p:txBody>
          <a:bodyPr rtlCol="0">
            <a:normAutofit/>
          </a:bodyPr>
          <a:lstStyle>
            <a:lvl1pPr marL="0" indent="0">
              <a:buNone/>
              <a:defRPr sz="10200"/>
            </a:lvl1pPr>
            <a:lvl2pPr marL="1474225" indent="0">
              <a:buNone/>
              <a:defRPr sz="9000"/>
            </a:lvl2pPr>
            <a:lvl3pPr marL="2948448" indent="0">
              <a:buNone/>
              <a:defRPr sz="7800"/>
            </a:lvl3pPr>
            <a:lvl4pPr marL="4422674" indent="0">
              <a:buNone/>
              <a:defRPr sz="6500"/>
            </a:lvl4pPr>
            <a:lvl5pPr marL="5896899" indent="0">
              <a:buNone/>
              <a:defRPr sz="6500"/>
            </a:lvl5pPr>
            <a:lvl6pPr marL="7371122" indent="0">
              <a:buNone/>
              <a:defRPr sz="6500"/>
            </a:lvl6pPr>
            <a:lvl7pPr marL="8845348" indent="0">
              <a:buNone/>
              <a:defRPr sz="6500"/>
            </a:lvl7pPr>
            <a:lvl8pPr marL="10319573" indent="0">
              <a:buNone/>
              <a:defRPr sz="6500"/>
            </a:lvl8pPr>
            <a:lvl9pPr marL="11793798" indent="0">
              <a:buNone/>
              <a:defRPr sz="6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17175488"/>
            <a:ext cx="26334720" cy="2575559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5E88-DBB1-4C27-97E1-27BF91625C96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C0B4-399A-4C53-B10F-4E796F226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4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5209" y="877957"/>
            <a:ext cx="395007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5209" y="5120309"/>
            <a:ext cx="39500783" cy="144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5209" y="20340432"/>
            <a:ext cx="102399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DFF81-4150-4EF7-986D-DD3916DBAD54}" type="datetime1">
              <a:rPr lang="en-US" altLang="en-US"/>
              <a:pPr>
                <a:defRPr/>
              </a:pPr>
              <a:t>6/13/19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809" y="20340432"/>
            <a:ext cx="138975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9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6009" y="20340432"/>
            <a:ext cx="102399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5B8E12-0DAA-404C-B30F-EC94537DB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15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1471613" rtl="0" eaLnBrk="0" fontAlgn="base" hangingPunct="0">
        <a:spcBef>
          <a:spcPct val="0"/>
        </a:spcBef>
        <a:spcAft>
          <a:spcPct val="0"/>
        </a:spcAft>
        <a:defRPr sz="141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373903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47805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21708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495611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101725" indent="-11017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2392363" indent="-91757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3681413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5157788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6629400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8108236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82462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56684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0909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74225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9484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422674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896899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371122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8453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319573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79379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739" y="6938586"/>
            <a:ext cx="2126776" cy="49547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381" y="10661460"/>
            <a:ext cx="3773575" cy="553281"/>
          </a:xfrm>
          <a:prstGeom prst="rect">
            <a:avLst/>
          </a:prstGeom>
        </p:spPr>
      </p:pic>
      <p:sp>
        <p:nvSpPr>
          <p:cNvPr id="18" name="Title 13"/>
          <p:cNvSpPr>
            <a:spLocks noGrp="1"/>
          </p:cNvSpPr>
          <p:nvPr>
            <p:ph type="title"/>
          </p:nvPr>
        </p:nvSpPr>
        <p:spPr>
          <a:xfrm>
            <a:off x="10490170" y="-99325"/>
            <a:ext cx="22910858" cy="1101731"/>
          </a:xfrm>
        </p:spPr>
        <p:txBody>
          <a:bodyPr anchor="ctr">
            <a:normAutofit fontScale="90000"/>
          </a:bodyPr>
          <a:lstStyle/>
          <a:p>
            <a:r>
              <a:rPr lang="en-US" altLang="en-US" sz="8000" dirty="0" err="1" smtClean="0">
                <a:latin typeface="Bradley Hand" charset="0"/>
                <a:ea typeface="Bradley Hand" charset="0"/>
                <a:cs typeface="Bradley Hand" charset="0"/>
              </a:rPr>
              <a:t>TransGaGa</a:t>
            </a:r>
            <a:r>
              <a:rPr lang="en-US" altLang="en-US" sz="8000" dirty="0" smtClean="0">
                <a:latin typeface="Bradley Hand" charset="0"/>
                <a:ea typeface="Bradley Hand" charset="0"/>
                <a:cs typeface="Bradley Hand" charset="0"/>
              </a:rPr>
              <a:t>: 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Geometry-Aware </a:t>
            </a:r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Unsupervised Image-to-Image Translation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8"/>
          <p:cNvSpPr txBox="1"/>
          <p:nvPr/>
        </p:nvSpPr>
        <p:spPr>
          <a:xfrm>
            <a:off x="16078200" y="990600"/>
            <a:ext cx="11203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Wayne </a:t>
            </a:r>
            <a:r>
              <a:rPr lang="en-US" sz="2800" dirty="0" smtClean="0"/>
              <a:t>Wu</a:t>
            </a:r>
            <a:r>
              <a:rPr lang="en-US" sz="2800" baseline="30000" dirty="0" smtClean="0"/>
              <a:t>1</a:t>
            </a:r>
            <a:r>
              <a:rPr kumimoji="1" lang="en-US" altLang="zh-CN" sz="2800" dirty="0" smtClean="0"/>
              <a:t>, </a:t>
            </a:r>
            <a:r>
              <a:rPr lang="en-US" sz="2800" dirty="0" err="1" smtClean="0"/>
              <a:t>Kaidi</a:t>
            </a:r>
            <a:r>
              <a:rPr lang="en-US" sz="2800" dirty="0" smtClean="0"/>
              <a:t> Cao</a:t>
            </a:r>
            <a:r>
              <a:rPr kumimoji="1" lang="en-US" sz="2800" baseline="30000" dirty="0"/>
              <a:t>2</a:t>
            </a:r>
            <a:r>
              <a:rPr kumimoji="1" lang="en-US" altLang="zh-CN" sz="2800" dirty="0" smtClean="0"/>
              <a:t>, Cheng Li</a:t>
            </a:r>
            <a:r>
              <a:rPr kumimoji="1" lang="en-US" altLang="zh-CN" sz="2800" baseline="30000" dirty="0" smtClean="0"/>
              <a:t>1</a:t>
            </a:r>
            <a:r>
              <a:rPr kumimoji="1" lang="en-US" altLang="zh-CN" sz="2800" dirty="0" smtClean="0"/>
              <a:t>, </a:t>
            </a:r>
            <a:r>
              <a:rPr lang="en-US" sz="2800" dirty="0" smtClean="0"/>
              <a:t>Chen Qian</a:t>
            </a:r>
            <a:r>
              <a:rPr lang="en-US" altLang="zh-CN" sz="2800" baseline="30000" dirty="0" smtClean="0"/>
              <a:t>1</a:t>
            </a:r>
            <a:r>
              <a:rPr lang="en-US" altLang="zh-CN" sz="2800" dirty="0" smtClean="0"/>
              <a:t>, </a:t>
            </a:r>
            <a:r>
              <a:rPr kumimoji="1" lang="en-US" altLang="zh-CN" sz="2800" dirty="0" smtClean="0"/>
              <a:t>Chen Change Loy</a:t>
            </a:r>
            <a:r>
              <a:rPr kumimoji="1" lang="en-US" altLang="zh-CN" sz="2800" baseline="30000" dirty="0"/>
              <a:t>3</a:t>
            </a:r>
            <a:endParaRPr kumimoji="1" lang="zh-CN" alt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1" y="603992"/>
            <a:ext cx="4051171" cy="1148608"/>
          </a:xfrm>
          <a:prstGeom prst="rect">
            <a:avLst/>
          </a:prstGeom>
        </p:spPr>
      </p:pic>
      <p:pic>
        <p:nvPicPr>
          <p:cNvPr id="24" name="Picture 23" descr="mage result for nanyang technological univer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92" y="517062"/>
            <a:ext cx="4501708" cy="16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mage result for stanford univers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02" y="138114"/>
            <a:ext cx="5963698" cy="335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796" y="622812"/>
            <a:ext cx="1967988" cy="19679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918400" y="141089"/>
            <a:ext cx="277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" charset="0"/>
                <a:ea typeface="Times" charset="0"/>
                <a:cs typeface="Times" charset="0"/>
              </a:rPr>
              <a:t>Project Page</a:t>
            </a:r>
            <a:endParaRPr lang="en-US" sz="2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矩形 20"/>
          <p:cNvSpPr/>
          <p:nvPr/>
        </p:nvSpPr>
        <p:spPr>
          <a:xfrm>
            <a:off x="152400" y="4539223"/>
            <a:ext cx="12954000" cy="7652777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152400" y="3322676"/>
            <a:ext cx="12954000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. </a:t>
            </a:r>
            <a:r>
              <a:rPr lang="en-US" altLang="zh-CN" dirty="0" smtClean="0"/>
              <a:t>INTRODUCTION</a:t>
            </a:r>
            <a:endParaRPr lang="en-US" dirty="0"/>
          </a:p>
        </p:txBody>
      </p:sp>
      <p:sp>
        <p:nvSpPr>
          <p:cNvPr id="20" name="矩形 20"/>
          <p:cNvSpPr/>
          <p:nvPr/>
        </p:nvSpPr>
        <p:spPr>
          <a:xfrm>
            <a:off x="26099400" y="4539223"/>
            <a:ext cx="17563200" cy="7652687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Rectangle 26"/>
          <p:cNvSpPr/>
          <p:nvPr/>
        </p:nvSpPr>
        <p:spPr>
          <a:xfrm>
            <a:off x="26099400" y="3322676"/>
            <a:ext cx="17563200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r>
              <a:rPr lang="en-US" dirty="0" smtClean="0"/>
              <a:t>. </a:t>
            </a:r>
            <a:r>
              <a:rPr lang="en-US" altLang="zh-CN" dirty="0" smtClean="0"/>
              <a:t>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9" y="4564913"/>
            <a:ext cx="12232940" cy="4959125"/>
          </a:xfrm>
          <a:prstGeom prst="rect">
            <a:avLst/>
          </a:prstGeom>
        </p:spPr>
      </p:pic>
      <p:sp>
        <p:nvSpPr>
          <p:cNvPr id="30" name="矩形 20"/>
          <p:cNvSpPr/>
          <p:nvPr/>
        </p:nvSpPr>
        <p:spPr>
          <a:xfrm>
            <a:off x="13258800" y="4548153"/>
            <a:ext cx="12649200" cy="7643757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" name="Rectangle 30"/>
          <p:cNvSpPr/>
          <p:nvPr/>
        </p:nvSpPr>
        <p:spPr>
          <a:xfrm>
            <a:off x="13258800" y="3331606"/>
            <a:ext cx="12649200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. METHODOLOGY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202" y="4724310"/>
            <a:ext cx="6031932" cy="6011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1496" y="10208984"/>
            <a:ext cx="663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Recent works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demonstrated the effectiveness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in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transferring local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textures but shown their limitations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on the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translation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between two domains with large geometry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variations.</a:t>
            </a:r>
          </a:p>
          <a:p>
            <a:pPr algn="just"/>
            <a:endParaRPr lang="en-US" sz="1800" dirty="0" smtClean="0">
              <a:latin typeface="Times" charset="0"/>
              <a:ea typeface="Times" charset="0"/>
              <a:cs typeface="Times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Performing a translation on higher semantic level with the consideration of geometry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information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 is non-trivial. 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" y="9718169"/>
            <a:ext cx="292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b="1" dirty="0" smtClean="0">
                <a:latin typeface="Times" charset="0"/>
                <a:ea typeface="Times" charset="0"/>
                <a:cs typeface="Times" charset="0"/>
              </a:rPr>
              <a:t>Motivation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22264" y="9718169"/>
            <a:ext cx="292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400" b="1" dirty="0" smtClean="0">
                <a:latin typeface="Times" charset="0"/>
                <a:ea typeface="Times" charset="0"/>
                <a:cs typeface="Times" charset="0"/>
              </a:rPr>
              <a:t>Contributions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74166" y="10208984"/>
            <a:ext cx="5932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altLang="zh-CN" sz="1800" dirty="0" smtClean="0">
                <a:latin typeface="Times" charset="0"/>
                <a:ea typeface="Times" charset="0"/>
                <a:cs typeface="Times" charset="0"/>
              </a:rPr>
              <a:t>We</a:t>
            </a:r>
            <a:r>
              <a:rPr lang="zh-CN" altLang="en-US" sz="18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altLang="zh-CN" sz="1800" dirty="0" smtClean="0">
                <a:latin typeface="Times" charset="0"/>
                <a:ea typeface="Times" charset="0"/>
                <a:cs typeface="Times" charset="0"/>
              </a:rPr>
              <a:t>propose</a:t>
            </a:r>
            <a:r>
              <a:rPr lang="zh-CN" altLang="en-US" sz="18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a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novel framework for unsupervised image-to-image translation, which is robust to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more complicated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objects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with large geometry variations.</a:t>
            </a:r>
          </a:p>
          <a:p>
            <a:pPr algn="just"/>
            <a:endParaRPr lang="en-US" sz="1800" dirty="0">
              <a:latin typeface="Times" charset="0"/>
              <a:ea typeface="Times" charset="0"/>
              <a:cs typeface="Times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Fine-disentangled latent space naturally endows our model with the ability of diverse and exemplar-guided generation.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583160" y="10820310"/>
            <a:ext cx="5754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Disentangled </a:t>
            </a:r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representation</a:t>
            </a:r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The top-row shows the corresponding geometry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heatmaps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of the faces in the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left-most column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. We illustrate the explicitly disentangled latent space with a grid of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structure&amp;appearance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swapping results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8" name="文本框 111"/>
          <p:cNvSpPr txBox="1"/>
          <p:nvPr/>
        </p:nvSpPr>
        <p:spPr>
          <a:xfrm>
            <a:off x="14193548" y="1621304"/>
            <a:ext cx="14972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aseline="30000" dirty="0" smtClean="0"/>
              <a:t>1 </a:t>
            </a:r>
            <a:r>
              <a:rPr kumimoji="1" lang="en-US" altLang="zh-CN" sz="2800" dirty="0" err="1" smtClean="0"/>
              <a:t>SenseTime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/>
              <a:t>Research</a:t>
            </a:r>
          </a:p>
          <a:p>
            <a:pPr algn="ctr"/>
            <a:r>
              <a:rPr kumimoji="1" lang="en-US" altLang="zh-CN" sz="2800" baseline="30000" dirty="0"/>
              <a:t>2</a:t>
            </a:r>
            <a:r>
              <a:rPr kumimoji="1" lang="en-US" altLang="zh-CN" sz="2800" dirty="0"/>
              <a:t> </a:t>
            </a:r>
            <a:r>
              <a:rPr kumimoji="1" lang="en-US" sz="2800" dirty="0"/>
              <a:t>Stanford University</a:t>
            </a:r>
          </a:p>
          <a:p>
            <a:pPr algn="ctr"/>
            <a:r>
              <a:rPr kumimoji="1" lang="en-US" altLang="zh-CN" sz="2800" baseline="30000" dirty="0"/>
              <a:t>3</a:t>
            </a:r>
            <a:r>
              <a:rPr kumimoji="1" lang="en-US" altLang="zh-CN" sz="2800" dirty="0"/>
              <a:t> </a:t>
            </a:r>
            <a:r>
              <a:rPr kumimoji="1" lang="en-US" sz="2800" dirty="0" err="1"/>
              <a:t>Nanyang</a:t>
            </a:r>
            <a:r>
              <a:rPr kumimoji="1" lang="en-US" sz="2800" dirty="0"/>
              <a:t> Technological University</a:t>
            </a:r>
            <a:r>
              <a:rPr kumimoji="1" lang="en-US" altLang="zh-CN" sz="2800" dirty="0"/>
              <a:t> </a:t>
            </a:r>
          </a:p>
          <a:p>
            <a:pPr algn="ctr"/>
            <a:endParaRPr kumimoji="1" lang="zh-CN" altLang="en-US" sz="3600" dirty="0"/>
          </a:p>
        </p:txBody>
      </p:sp>
      <p:sp>
        <p:nvSpPr>
          <p:cNvPr id="39" name="TextBox 38"/>
          <p:cNvSpPr txBox="1"/>
          <p:nvPr/>
        </p:nvSpPr>
        <p:spPr>
          <a:xfrm>
            <a:off x="13574349" y="11104283"/>
            <a:ext cx="54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Architecture.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Our framework consists of four main components: two auto-encoders (X/Y domain) and two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transformers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(geometry/appearance).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r="4608"/>
          <a:stretch/>
        </p:blipFill>
        <p:spPr>
          <a:xfrm>
            <a:off x="26289000" y="4731933"/>
            <a:ext cx="5562600" cy="6931152"/>
          </a:xfrm>
          <a:prstGeom prst="rect">
            <a:avLst/>
          </a:prstGeom>
          <a:ln w="19050">
            <a:solidFill>
              <a:schemeClr val="tx1"/>
            </a:solidFill>
            <a:prstDash val="lg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716" y="4732509"/>
            <a:ext cx="7365884" cy="6930000"/>
          </a:xfrm>
          <a:prstGeom prst="rect">
            <a:avLst/>
          </a:prstGeom>
          <a:ln w="19050">
            <a:solidFill>
              <a:schemeClr val="tx1"/>
            </a:solidFill>
            <a:prstDash val="lgDash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643" y="5501065"/>
            <a:ext cx="2281842" cy="5396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642" y="6094969"/>
            <a:ext cx="2446506" cy="45703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7389490" y="1174254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Separated </a:t>
            </a:r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training</a:t>
            </a:r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144153" y="1174254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Joint training.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633869" y="4724310"/>
            <a:ext cx="282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800">
                <a:latin typeface="Times" charset="0"/>
                <a:ea typeface="Times" charset="0"/>
                <a:cs typeface="Times" charset="0"/>
              </a:rPr>
              <a:t>Separated </a:t>
            </a:r>
            <a:r>
              <a:rPr lang="en-US" sz="1800" smtClean="0">
                <a:latin typeface="Times" charset="0"/>
                <a:ea typeface="Times" charset="0"/>
                <a:cs typeface="Times" charset="0"/>
              </a:rPr>
              <a:t>training</a:t>
            </a:r>
            <a:endParaRPr lang="zh-CN" alt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663000" y="6553110"/>
            <a:ext cx="282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altLang="zh-CN" sz="1800" dirty="0" smtClean="0">
                <a:latin typeface="Times" charset="0"/>
                <a:ea typeface="Times" charset="0"/>
                <a:cs typeface="Times" charset="0"/>
              </a:rPr>
              <a:t>Joint</a:t>
            </a:r>
            <a:r>
              <a:rPr lang="zh-CN" altLang="en-US" sz="1800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training</a:t>
            </a:r>
            <a:endParaRPr lang="zh-CN" altLang="en-US" sz="18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642" y="5108002"/>
            <a:ext cx="1668012" cy="2737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642" y="7467510"/>
            <a:ext cx="2472921" cy="4872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642" y="8000910"/>
            <a:ext cx="2032866" cy="5324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269" y="8536946"/>
            <a:ext cx="2151701" cy="4958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418" y="9035141"/>
            <a:ext cx="2075183" cy="560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131" y="9689996"/>
            <a:ext cx="2819400" cy="521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131" y="10221602"/>
            <a:ext cx="2823376" cy="52250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262" y="11574513"/>
            <a:ext cx="3376338" cy="48133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9664733" y="11277510"/>
            <a:ext cx="282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altLang="zh-CN" sz="1800" dirty="0" smtClean="0">
                <a:latin typeface="Times" charset="0"/>
                <a:ea typeface="Times" charset="0"/>
                <a:cs typeface="Times" charset="0"/>
              </a:rPr>
              <a:t>Total loss</a:t>
            </a:r>
            <a:endParaRPr lang="zh-CN" alt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146019" y="5104728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Times" charset="0"/>
                <a:ea typeface="Times" charset="0"/>
                <a:cs typeface="Times" charset="0"/>
              </a:rPr>
              <a:t>(1)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146018" y="5661574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146018" y="6184988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3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146018" y="7148948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4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3146018" y="7718403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5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146017" y="8256329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6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3146017" y="8755788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7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146102" y="9320395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8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146017" y="9898752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9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3146017" y="10458584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(1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146017" y="10962560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(1</a:t>
            </a:r>
            <a:r>
              <a:rPr lang="en-US" altLang="zh-CN" sz="1200" dirty="0" smtClean="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146016" y="11807796"/>
            <a:ext cx="4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(1</a:t>
            </a:r>
            <a:r>
              <a:rPr lang="en-US" altLang="zh-CN" sz="1200" dirty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1200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8" name="矩形 20"/>
          <p:cNvSpPr/>
          <p:nvPr/>
        </p:nvSpPr>
        <p:spPr>
          <a:xfrm>
            <a:off x="16840200" y="13713715"/>
            <a:ext cx="13902090" cy="79736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Rectangle 78"/>
          <p:cNvSpPr/>
          <p:nvPr/>
        </p:nvSpPr>
        <p:spPr>
          <a:xfrm>
            <a:off x="16840200" y="12497168"/>
            <a:ext cx="13902090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. Q</a:t>
            </a:r>
            <a:r>
              <a:rPr lang="en-US" altLang="zh-CN" dirty="0" smtClean="0"/>
              <a:t>UALITATIVE</a:t>
            </a:r>
            <a:r>
              <a:rPr lang="en-US" dirty="0" smtClean="0"/>
              <a:t> </a:t>
            </a:r>
            <a:r>
              <a:rPr lang="en-US" altLang="zh-CN" dirty="0" smtClean="0"/>
              <a:t>COMPARISON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642029" y="17506778"/>
            <a:ext cx="14720626" cy="3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Comparison in geometry-preserving.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Results on (a) synthesis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datasets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(b) real-world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datasets. 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597574" y="21259800"/>
            <a:ext cx="14720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Comparison in multi-modal generation.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Results on (a)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human→cat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 (b)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cat→dog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6" name="矩形 20"/>
          <p:cNvSpPr/>
          <p:nvPr/>
        </p:nvSpPr>
        <p:spPr>
          <a:xfrm>
            <a:off x="152400" y="13714768"/>
            <a:ext cx="16489629" cy="797257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7" name="Rectangle 96"/>
          <p:cNvSpPr/>
          <p:nvPr/>
        </p:nvSpPr>
        <p:spPr>
          <a:xfrm>
            <a:off x="152400" y="12498221"/>
            <a:ext cx="16489629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smtClean="0"/>
              <a:t>QUANTITATIVE </a:t>
            </a:r>
            <a:r>
              <a:rPr lang="en-US" altLang="zh-CN" dirty="0" smtClean="0"/>
              <a:t>COMPARISON </a:t>
            </a:r>
            <a:r>
              <a:rPr lang="en-US" altLang="zh-CN" dirty="0" smtClean="0"/>
              <a:t>&amp; ABLATION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16" y="13989244"/>
            <a:ext cx="13692235" cy="2698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524" y="16409655"/>
            <a:ext cx="9562242" cy="50025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55" y="16992600"/>
            <a:ext cx="4556422" cy="15204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82" y="17072397"/>
            <a:ext cx="4266255" cy="1520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87" y="17072397"/>
            <a:ext cx="4443404" cy="15204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399" y="13917227"/>
            <a:ext cx="10094803" cy="22371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46" y="18670019"/>
            <a:ext cx="14521374" cy="2818381"/>
          </a:xfrm>
          <a:prstGeom prst="rect">
            <a:avLst/>
          </a:prstGeom>
        </p:spPr>
      </p:pic>
      <p:sp>
        <p:nvSpPr>
          <p:cNvPr id="106" name="矩形 20"/>
          <p:cNvSpPr/>
          <p:nvPr/>
        </p:nvSpPr>
        <p:spPr>
          <a:xfrm>
            <a:off x="30894690" y="13713715"/>
            <a:ext cx="12767910" cy="79736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7" name="Rectangle 106"/>
          <p:cNvSpPr/>
          <p:nvPr/>
        </p:nvSpPr>
        <p:spPr>
          <a:xfrm>
            <a:off x="30894690" y="12497168"/>
            <a:ext cx="12767910" cy="1168327"/>
          </a:xfrm>
          <a:prstGeom prst="rect">
            <a:avLst/>
          </a:prstGeom>
          <a:solidFill>
            <a:schemeClr val="tx2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. Q</a:t>
            </a:r>
            <a:r>
              <a:rPr lang="en-US" altLang="zh-CN" dirty="0" smtClean="0"/>
              <a:t>UALITATIVE </a:t>
            </a:r>
            <a:r>
              <a:rPr lang="en-US" altLang="zh-CN" dirty="0" smtClean="0"/>
              <a:t>ANALYSIS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15551" y="13801744"/>
            <a:ext cx="1616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Quantitative </a:t>
            </a:r>
            <a:r>
              <a:rPr lang="en-US" altLang="zh-CN" sz="1800" b="1" dirty="0" smtClean="0">
                <a:latin typeface="Times" charset="0"/>
                <a:ea typeface="Times" charset="0"/>
                <a:cs typeface="Times" charset="0"/>
              </a:rPr>
              <a:t>r</a:t>
            </a:r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esults</a:t>
            </a:r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We use FID (lower is better) and diversity (higher is better) with LPIPS distance to evaluate the quality and diversity of the generated images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. 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-2590800" y="21271468"/>
            <a:ext cx="21945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Exemplar-guided generation.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Conditional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generation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with different images as appearance reference on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cat→human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face,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human→dog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face,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dog→cat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 tasks.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-18490" y="16752448"/>
            <a:ext cx="11969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Human perceptual study.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Pairwise A/B tests on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horse→giraffe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and </a:t>
            </a:r>
            <a:r>
              <a:rPr lang="en-US" sz="1800" dirty="0" err="1">
                <a:latin typeface="Times" charset="0"/>
                <a:ea typeface="Times" charset="0"/>
                <a:cs typeface="Times" charset="0"/>
              </a:rPr>
              <a:t>human→cat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 face task. 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1047955" y="16764000"/>
            <a:ext cx="455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Ablation </a:t>
            </a:r>
            <a:r>
              <a:rPr lang="en-US" altLang="zh-CN" sz="1800" b="1" dirty="0" smtClean="0"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sz="1800" b="1" dirty="0" smtClean="0">
                <a:latin typeface="Times" charset="0"/>
                <a:ea typeface="Times" charset="0"/>
                <a:cs typeface="Times" charset="0"/>
              </a:rPr>
              <a:t>tudy</a:t>
            </a:r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Fooling rate of “real vs fake”. 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471" y="13713715"/>
            <a:ext cx="5080929" cy="39600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477" y="13716000"/>
            <a:ext cx="5196923" cy="3960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651" y="17804836"/>
            <a:ext cx="6293334" cy="360000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207" y="17812200"/>
            <a:ext cx="6313353" cy="3600000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30684465" y="16013668"/>
            <a:ext cx="1289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Exemplar-guided generation.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Conditional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generation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with different images as appearance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reference.</a:t>
            </a:r>
            <a:endParaRPr lang="en-US" sz="1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3191274" y="21271468"/>
            <a:ext cx="8586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" charset="0"/>
                <a:ea typeface="Times" charset="0"/>
                <a:cs typeface="Times" charset="0"/>
              </a:rPr>
              <a:t>Interpolation. 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Linear interpolation results of geometry and appearance latent </a:t>
            </a: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code</a:t>
            </a:r>
            <a:r>
              <a:rPr lang="en-US" sz="1800" dirty="0">
                <a:latin typeface="Times" charset="0"/>
                <a:ea typeface="Times" charset="0"/>
                <a:cs typeface="Times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836" y="4734545"/>
            <a:ext cx="5179588" cy="623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392</Words>
  <Application>Microsoft Macintosh PowerPoint</Application>
  <PresentationFormat>Custom</PresentationFormat>
  <Paragraphs>48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Bradley Hand</vt:lpstr>
      <vt:lpstr>Calibri</vt:lpstr>
      <vt:lpstr>MS PGothic</vt:lpstr>
      <vt:lpstr>ＭＳ Ｐゴシック</vt:lpstr>
      <vt:lpstr>Times</vt:lpstr>
      <vt:lpstr>Wingdings</vt:lpstr>
      <vt:lpstr>宋体</vt:lpstr>
      <vt:lpstr>Arial</vt:lpstr>
      <vt:lpstr>Office Theme</vt:lpstr>
      <vt:lpstr>TransGaGa: Geometry-Aware Unsupervised Image-to-Image Translation</vt:lpstr>
    </vt:vector>
  </TitlesOfParts>
  <Company>Univ. of Colorado at Colorado Springs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Microsoft Office User</cp:lastModifiedBy>
  <cp:revision>81</cp:revision>
  <dcterms:created xsi:type="dcterms:W3CDTF">2014-05-29T01:41:03Z</dcterms:created>
  <dcterms:modified xsi:type="dcterms:W3CDTF">2019-06-13T15:36:44Z</dcterms:modified>
</cp:coreProperties>
</file>